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261" r:id="rId3"/>
    <p:sldId id="257" r:id="rId4"/>
    <p:sldId id="265" r:id="rId5"/>
    <p:sldId id="263" r:id="rId6"/>
    <p:sldId id="272" r:id="rId7"/>
    <p:sldId id="281" r:id="rId8"/>
    <p:sldId id="282" r:id="rId9"/>
    <p:sldId id="280" r:id="rId10"/>
    <p:sldId id="285" r:id="rId11"/>
    <p:sldId id="289" r:id="rId12"/>
    <p:sldId id="286" r:id="rId13"/>
    <p:sldId id="268" r:id="rId14"/>
    <p:sldId id="270" r:id="rId15"/>
    <p:sldId id="271" r:id="rId16"/>
    <p:sldId id="262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80"/>
    <a:srgbClr val="CCFFCC"/>
    <a:srgbClr val="CCFF99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8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83A42-90FF-4C49-97C3-37F86B7DDB3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4548D-0654-4A1B-A4EA-637F78FE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07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শব্দগুলো শিক্ষার্থীরা লিখে নিবে  । বাসায় চর্চা করবে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5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চিত্র দেখিয়ে প্রশ্ন করা যেতে পারে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কী দেখতে পাচ্ছ ? এরা সবাই কী জীব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এদের মধ্যে একই রকম বৈশিষ্ট্যের প্রাণিদের  কিভাবে আলাদা করবে ? উঃ জীবজগতের শ্রেণিবিন্যাস মাধ্যমে ।তোমরা ঠিক বলেছ ।আজ আমরা পড়ব “জীবজগতের শ্রেণিবিন্যাস” ।  এছাড়াও অন্য কোনো যুক্তিযুক্ত উপায়ে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 যেতে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84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নং শিখনফল অর্জনের উদ্দেশ্যে সংশ্লিষ্ট স্লাইডটি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0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পাশাপাশি ব্ল্যাক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বোর্ডে শিক্ষার্থীরা ৫টি  রাজ্যের নাম লিখবে ।হুইট্টেকার কেন জীব্জগতকে ৫টি রাজ্যে ভাগ করার প্রস্তাব করেন সেটি শিক্ষার্থীদের সহায়তায় শিক্ষক ব্যাখ্যা করবেন 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2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মারগুলিসের শ্রেণিবিন্যাস শিক্ষক শিক্ষার্থীদের সহায়তায় ব্যাখ্যা করবেন । শিক্ষার্থীরা শ্রেণিবিভাগগুলো বোর্ডে লিখবে । এরপর কিছু বাস্তব উপকরণ দেখিয়ে রাজ্যের নামগুলো শিক্ষার্থীদের কাছ থেকে বের করে আনা যেতে পারে । তবে বিষয় শিক্ষক  ভিন্ন উপায়ে ও এ  কাজটি করতে পারেন।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 দেখিয়ে প্রত্যেক দলের  দলনেতা কর্তৃক বোর্ডে  বৈশিষ্ট্যগুলো লিখানো যেতে পারে । শিক্ষক শিক্ষার্থীদের সহায়তায়  স্লাইডের চিত্রের কোষ বিভাজন ব্যাখ্যা করবেন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2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সহায়তায় শিক্ষক ইউক্যারিওটা ও প্রোটিষ্টা রাজ্যের বৈশিষ্ট্যগুলো ব্যাখ্যা করবেন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ছকটি ব্ল্যাকবোর্ডে লিখে দিবেন ।শিক্ষার্থীরা ছকটি খাতায় লিখে পুরণ করবে । ছকটি পূরণ হলে উত্তর মিলিয়ে নিবে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4548D-0654-4A1B-A4EA-637F78FE27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08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4" Type="http://schemas.openxmlformats.org/officeDocument/2006/relationships/image" Target="../media/image28.jpe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93271" y="2118263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0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ath 1\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6234"/>
            <a:ext cx="3068388" cy="30187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12" descr="http://nerdbranding.com/wp-content/uploads/2013/04/microscopeBig2-1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477" y="181648"/>
            <a:ext cx="1570953" cy="15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6233"/>
            <a:ext cx="3276601" cy="298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http://cmapspublic2.ihmc.us/rid=1174915196109_237381763_4826/Binary%20fissi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 bwMode="auto">
          <a:xfrm>
            <a:off x="4891465" y="1784956"/>
            <a:ext cx="3276601" cy="319916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1706292" y="579116"/>
            <a:ext cx="616837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বৈশিষ্ট্যগুলো সাধারণত কোন কিংডম ও রাজ্যে  দেখতে পাওয়া যায় তোমরা বলতে পারবে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238" y="684269"/>
            <a:ext cx="639697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সুপার কিংডম -১ প্রোক্যারিওটা ও মনেরা রাজ্যে </a:t>
            </a:r>
            <a:endParaRPr lang="en-US" sz="32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607" y="5473364"/>
            <a:ext cx="8111740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7207" y="5637757"/>
            <a:ext cx="4711033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4298" y="5473365"/>
            <a:ext cx="6776852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কোষগুলোতে কী কী  সাইটোপ্লাজমীয় অঙ্গাণু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9991" y="5631460"/>
            <a:ext cx="3722948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esktop\path 1\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880" l="151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78" y="1922683"/>
            <a:ext cx="3276603" cy="3061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cdn.xump.com/4D-Plant-Cell-Model-300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16029"/>
            <a:ext cx="3376875" cy="319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build="allAtOnce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22753"/>
            <a:ext cx="3222030" cy="330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User\Desktop\path 1\mold-coloni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22753"/>
            <a:ext cx="3563580" cy="330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1560683" y="609600"/>
            <a:ext cx="63969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সুপার কিংডম -২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ইউক্যারিওটা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প্রোটিষ্টা রাজ্য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365123"/>
            <a:ext cx="8673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 আণুবীক্ষণিক/ এককোষী/বহুকোষী/ কলোনিয়াল/ ফিলামেন্টাস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4955" y="5604865"/>
            <a:ext cx="47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কোষগুলোর নিউক্লিয়াস কী সুগঠিত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2046" y="5611345"/>
            <a:ext cx="6776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কোষগুলোতে কী কী  সাইটোপ্লাজমীয় অঙ্গাণু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8150" y="5611345"/>
            <a:ext cx="372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কোষবিভাজন কী ধরণের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C:\Users\User\Desktop\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22753"/>
            <a:ext cx="1675330" cy="349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2429578" y="5386490"/>
            <a:ext cx="447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 পদ্ধতি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7824" y="5386490"/>
            <a:ext cx="594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গ্রহণ  পদ্ধতি শোষণ /ফটোসিন্থেটিক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https://www.acklandsgrainger.com/images/items/zoom/11UV03_AS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998">
            <a:off x="4885965" y="2422815"/>
            <a:ext cx="3247509" cy="2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gifs.net/Animation11/Everything_Else/Bathroom_Stuff/Water_faucet_3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71" y="1754980"/>
            <a:ext cx="2438400" cy="12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489137" y="3472470"/>
            <a:ext cx="540063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31857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289218"/>
              </p:ext>
            </p:extLst>
          </p:nvPr>
        </p:nvGraphicFramePr>
        <p:xfrm>
          <a:off x="524466" y="1447800"/>
          <a:ext cx="8168640" cy="38915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364"/>
                <a:gridCol w="1524000"/>
                <a:gridCol w="1219200"/>
                <a:gridCol w="1143000"/>
                <a:gridCol w="1295400"/>
                <a:gridCol w="1093076"/>
                <a:gridCol w="990600"/>
              </a:tblGrid>
              <a:tr h="121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সুপার কিংডম ১/২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মনেরা /প্রোটিষ্টা রাজ্য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এক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কোষী/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বহুকোষী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ফিলামেন্টাস,কলোনিয়াল,মাইসেলিয়াল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কোষ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  বিভাজন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 খাদ্যগ্রহণ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নিউক্লিয়াস   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ব্যাক্টেরিয়া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84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ডায়াটম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13">
                <a:tc>
                  <a:txBody>
                    <a:bodyPr/>
                    <a:lstStyle/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নস্টক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047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ওয়াটার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মোল্ড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6160" y="579585"/>
            <a:ext cx="28194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ছকটি পূরণ কর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0167" y="643516"/>
            <a:ext cx="1143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3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626" y="309838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1252" y="330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6727" y="3222712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7849" y="313103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3945" y="3196569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3496" y="41854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7527" y="426948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দ্বি-বিভাজন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4009" y="4269485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2506" y="414765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নয়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5829" y="4269485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23828" y="366811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1762" y="37665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4009" y="371597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1027" y="36393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3201" y="3715978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4912" y="467538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এককোষী/ বহুকোষী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21762" y="49985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মাইটোসিস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0826" y="504960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শোষণ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7686" y="480759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সুগঠিত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7962" y="4952382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ঐ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5663" y="299254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5663" y="370449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5663" y="479960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0218" y="404692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সুপার কিংডম ১ও মনেরা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1905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14600" y="904825"/>
            <a:ext cx="5105400" cy="2594291"/>
            <a:chOff x="1905000" y="1297618"/>
            <a:chExt cx="5486400" cy="3270572"/>
          </a:xfrm>
        </p:grpSpPr>
        <p:pic>
          <p:nvPicPr>
            <p:cNvPr id="3075" name="Picture 3" descr="C:\Users\User\Desktop\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310640"/>
              <a:ext cx="5486400" cy="325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70278" y="1297618"/>
              <a:ext cx="1578023" cy="65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জীবজগত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19200" y="3429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চিত্রের শ্রেণিবিন্যাস নিচের কোন বিজ্ঞানীর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 bwMode="auto">
          <a:xfrm>
            <a:off x="426720" y="4160520"/>
            <a:ext cx="2572774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8790" r="10754" b="12639"/>
          <a:stretch/>
        </p:blipFill>
        <p:spPr bwMode="auto">
          <a:xfrm>
            <a:off x="3429000" y="4160520"/>
            <a:ext cx="2515868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60520"/>
            <a:ext cx="2286000" cy="22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720" y="4160520"/>
            <a:ext cx="2572774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9000" y="4164011"/>
            <a:ext cx="2515868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4160520"/>
            <a:ext cx="2286000" cy="22533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path 1\cyanobacteria_microscope_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93" y="720000"/>
            <a:ext cx="4191000" cy="31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65760" y="4021970"/>
            <a:ext cx="845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চিত্রের প্রাণিটি মনেরা  রাজ্যের অন্তর্ভুক্ত  কারণ –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ফিলামেন্টাস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II.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আণুবীক্ষণিক 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রাইবোজোম আছে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 –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5894" y="5710336"/>
            <a:ext cx="1069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I 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1879100" y="5710336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3092894" y="5749567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 II 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4845494" y="5733196"/>
            <a:ext cx="2250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II III</a:t>
            </a:r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1560" y="4666565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চিত্রের জীবটি কোন রাজ্যের ?  বৈশিষ্ট্য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4" descr="http://www.nhm.ac.uk/resources-rx/images/1013/craticula_diatom_32299_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00" b="93200" l="816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07" y="349632"/>
            <a:ext cx="333929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21" grpId="0" uiExpand="1" build="allAtOnce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5" grpId="2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066800"/>
            <a:ext cx="2514600" cy="851297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95600"/>
            <a:ext cx="75438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ব্যাকটেরিয়া ও এমিবা  কেন  মনেরা ও প্রোটিষ্টা রাজ্যে রাখা হয়েছে –উত্তরের স্বপক্ষে যুক্তি দাও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1600200"/>
            <a:ext cx="259080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6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গুরুত্বপূর্ণ  </a:t>
            </a:r>
            <a:r>
              <a:rPr lang="bn-BD" sz="160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শব্দসমূহ 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প্রোক্যারিওটা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ইউক্যরিওটা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মনেরা 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ফিলামেন্ট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কলোনি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মাইসেলিয়াম </a:t>
            </a:r>
          </a:p>
        </p:txBody>
      </p:sp>
    </p:spTree>
    <p:extLst>
      <p:ext uri="{BB962C8B-B14F-4D97-AF65-F5344CB8AC3E}">
        <p14:creationId xmlns:p14="http://schemas.microsoft.com/office/powerpoint/2010/main" val="16633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3543300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81614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065" y="2590800"/>
            <a:ext cx="85344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</a:t>
            </a:r>
            <a:endParaRPr lang="bn-BD" sz="3200" b="1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b="1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21" y="4165715"/>
            <a:ext cx="85344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জনাব সামসুদ্দিন আহমেদ</a:t>
            </a:r>
            <a:r>
              <a:rPr lang="en-US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তালুকদার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প্রভাষক, টিটিসি, কুমিল্লা</a:t>
            </a:r>
          </a:p>
          <a:p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জনাব মো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32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জি,এম রাকিবুল ইসলাম</a:t>
            </a:r>
            <a:r>
              <a:rPr lang="bn-IN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, প্রভাষক, টিটিসি</a:t>
            </a:r>
            <a:r>
              <a:rPr lang="bn-BD" sz="32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, রংপুর</a:t>
            </a:r>
            <a:endParaRPr lang="bn-IN" sz="32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60786"/>
            <a:ext cx="8534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609600"/>
            <a:ext cx="2420228" cy="646331"/>
          </a:xfrm>
          <a:prstGeom prst="rect">
            <a:avLst/>
          </a:prstGeom>
          <a:ln w="857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4200" y="337326"/>
            <a:ext cx="1238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9" name="Picture 15" descr="C:\Users\User\Desktop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7326"/>
            <a:ext cx="543877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57200"/>
            <a:ext cx="7848600" cy="59436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275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923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33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2369056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নবম 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en-US" sz="2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286000"/>
            <a:ext cx="33528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আফরোজা নাসরীন  সুলতানা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শিক্ষিকা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 জিলা স্কুল, রংপুর।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8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5" b="19883"/>
          <a:stretch/>
        </p:blipFill>
        <p:spPr bwMode="auto">
          <a:xfrm>
            <a:off x="6058540" y="1288884"/>
            <a:ext cx="989319" cy="1134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User\Desktop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6178"/>
            <a:ext cx="5867400" cy="44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4900" y="512618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জীবজগতের শ্রেণিবিন্যাস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6" descr="data:image/jpeg;base64,/9j/4AAQSkZJRgABAQAAAQABAAD/2wCEAAkGBxQSEhUUEhQVFRUXGRkYGBgXGBodHBwbGR4bGCAZHRwgHCggGBslHBgcITEhJSkrLi4uHx8zODMsNygtLisBCgoKDg0OGhAQGiwkHyQsLCwsLCwsLCwsLCwsLCwsLCwsLCwsLCwsLCwsLCwsLCwsLCwsLCwsLCwsLCwsLCssLP/AABEIAOEA4AMBIgACEQEDEQH/xAAcAAABBAMBAAAAAAAAAAAAAAAGAAQFBwECAwj/xABCEAACAQIEBAQEBAUBBgUFAAABAhEAAwQSITEFBkFREyJhcQcygZFCobHBFCNSYtHwM3KCkuHxFRdDsuIWJHPC0v/EABgBAAMBAQAAAAAAAAAAAAAAAAABAgME/8QAIhEAAwEAAgICAwEBAAAAAAAAAAECEQMhEjFBUSIyUhME/9oADAMBAAIRAxEAPwC8aVKlQAqVYLRWvidgTQBvSppjMb4almRoG8ZZ+0024dxXxiwVCuX+s6n7TS1DwlKVN/4oAwQwPsSPuK6pcB2M0xG9KlSoAVKlSoAVKoa9x9bd9bV5cgf5HkFSf6W/oPadD3qYmloGaVKlTAVKlUXx/j1jB2zcvvlHRd2Y9lHWgCTpVSvGviXjLzThiMPbnSVVnPuWBH2FME+JHErZg3LTx/XbXX/lilpfgy+qVU/w/wCLd8H+fYtMO9tyDHsZH50WcK+JeDuxnL2T/esj/mWfzijULxYaUqZ4Titm6Jt3bbD0YU7Vp2pkmaVYrNACpUqVACptib8eVYzH8h3P+KcE1Xz8XL3nYsIOgOunb/FJvBpaG1tlJ/qI6n19Oldhc2+tCuGxTCCpLHSQATTuzjTlQtvnM+xn/FZ+ZfgOuOYsG3kXduvateApHr0kdai7t03CFjpn+pP+BFT3C7QA9Dr7HqKzT8rLayDrev5XPaJ/QfvUViuNk3vDUAhSMx7yGgL6yB96bc0cX8C4V1JZUIA9Gaf0FDvAeKlLouuBDM2Y9ug+kCK0p4ZytLBy3AFIYf3CN/QHp+dO0aRIoVt8SdiTauWyg+YPIjedQdPsQaIeHkZSAZhj/n96qa0VLDticQttSzsFUbkmBQ1c58woMDxGHcLp+Zmof4jtfuG2i27nhrJMCQT0OnpO9CfCeFG5cZXRgfDcqNiWjy792gVnfI08RpHGmtYacy8bweIsHKxNz8ELqD6yIis8t3SxTw7t1sqGUzSCdN83bYCQI6ULf/TeKT5rf1DA/oaOOSsEti2xcZbhPmzaaDUR6a1M1VV2OplT0FFuYE79a2phxji1rDWWv3WhFE6akk7ADqSdBVUcx/E/FGGtIti1I7NdK99fKvtBro0wwNfiFzsvD0CoFe+/yqToo/rbrHYdao7G8SvYu/4t9zcYncnQDso/CPQVtzgl1cUzX3a41yGztoSO0DQR6VxwLbCNelJmsJDu0pfQbD/X1rrfsKqTBk6a9/8AFa2bkNAjLWuNuyyLPX8tzWb1s2JDC8NUCSAfaur4dTsB+ldLd0RA60imtZN9miQ1GGPQge4n/rXe211fkYjvkuMv6GurCRpXDA3CRqaWsfijphear9q6FF++jRIzXGZT6QxINWvybzcuLHh3IS+BMD5XH9S/uvSqU4lgi1+3c/CND/0p/gGcYhPAnMrKVAmcw2A9zpHqa1mswwvj3dPQ4pVrbJgTvGtbVucxzvrKsO4P6VW/LjKrnxACVPUfrVmUG8d5dD4lSj+GHlrnpHUdNSdvc1FrUVDxktheKCQIAHpTfmNFChxpqJjrrI/eobFXMPaugI8xoZaZPf3rfiOHv4xUGHHkBkuxhSdtOpj0rBU3+L7NnKXfoXCjmZjM6KPvJ/eifABuo17zH5VAcM5XvYc5xcW4WjOkZYjYoZOvvE1InHMpAYFG/vET7H5TSxxWsG/JYjrhGDXHa4ozoWVpEwpjKR/bA/WscV5ZsXhIUI3RlEfUjY+9OGU3crKQlxdjuCOxHUVyvYzwSqNJLTHhydumXWAftW6aaMu0wcxnIV4owtYsqzLlaUlSPvM670S8scIbC2Rbe54jzLMFyiYA0H0p9w687WwzrlOuh00nQx0kdKcBwdiDVpJEtmYprdwKls+maIBjUD33p3SowQ0t4U5pZiREZenuZnWt7uDVhB27f99vpTilRgFafF7FeGMJZGxZ2idJQACe/wA1VohL3EyZWOfRWEqxXza+mk1bHxk4ebmCW6olrNxW9QG8p/UVWOEuCysWwc7xmkag+8aD0pNFyxnzLxG5cus2JGpBGVYyydZk6j6VCLdOVY9j9KkePvoATLkyfT0rhwnhN28wSyjO7aBAN/Wfwx3OlAxxacexH6VyxKDJn/pMH2Na3Fe27W3UhkJVhGojQg07IXwXDEAMV16b1D9lp6jvwzHyI61I27pbptTfh/Bke2120GNtNGuT5QYmJMa6jQa6iuacHuESmeD3j9J39DUNI0m2Or+MADAdtIqP4TioJB7yPY/4p0vAHJl2P513u8v+WVUNGuhg/T1qevRXk/Zm7iEggkGelHvwm4N5bmKueaWy2s2uUL8zCdpJj6VVWGkjXSDDehq/uRGQ4Cxk2CQf94EzPrNacc4yOatRP0qVKtjlFTfF4JLkZ1mNjqCPqKcUqAIZ+W7B6N3+b99/zqSweEW0oRBCjp7613pUkkhttmIpFQd6zSpiIziFixbU3HGQDcqSN/YitLAtpNxbbliNyZYgdgWmunGbyZCra/KY001BBP20oMW7/wDcKpdmli+cE5hlghMsayJ130qH0+il2gzxmINzDO9olCbbFSRqDB1juKg+TxkD2wApUyG/rncv3M9d4ohwlseFDDQhiR6NJj7GhzljDzLXGgN8qmJPTfehgvTCyzczAGulMcHcCAIwiNAdYb6nr6Gns1ZJyxV7IpaJgaDueg+9V7y/znxK/iGtNgkA80SWQAAxOczm07AHXaoz4v8AMZGLwuCViqn+ZdgkTmlVUx00Y/ajXh2Dukj+Z5VGmgnTbWJrk5/+j/Pknj/o1iE5bbJPiWCfEYdrb5VdhsCWWQZGsAkSPSqa59wV/B2x4ywXJS26sCsDUknRixHcACr1tPIB7gH71w4jw+1fTJetpcSZyuoYSOsGuoyPOPJ3L1zH4gIp21dj+FRufXeAK9CcC4FZwlsW7KwOrHVmPcnrXThXBrGGBWxaS2CZOUfv2Han9GFNlEfEvA+FxO6YgXVS4PtlY/dfzqG4ny9f/g0xGTLYz5QW0JnZ4/pnSrE5+wlq/wAVwNtlDHTOP7c0gEfQ1E/EnE3P4i7ZJORsnlk5MgggAbTmB29ainhpOtYC/D7/AIFjKDOcgqOkxlze8SJ7URLiFW2pXsNqFL+gPiZVgeUZoIWJUgdSSQPvU7hLqNhV1GbKPvWNfZtOeiVxGLDIdwImoG3xQGCJDA5WHcVHXMWyjKzSDOoO/pH1H3rngxcm7Nu4qAqCzIQFY7KSRoSCPypzHQ3STJjhnCBca6ymDbtuzKR8wRwsj1AbfrFH/wAJEcWr+Zsw8QAe8an6gr9qhvh/x1RbxGGuqCUS46N1KuRKGe7MD9+1EXwxw5S3fEgrnWCP6goDfmBWsrtGNt49DWlSpVoYCpUDfFXjmLwdi3ewpAQOfFJUExGg1BCgnr7d6CuH/FfE39AbdsjoFmfUz19BVTLoi7U+y7azVP2OY+JYjGWA15LdjMM2UBBoQSXmS0jQAGNelW8GoqWgm1Xo2rjiXIEDcmB6ev2rrTTiSMV8m4n8wRp6iZqGWC3HLl/KxNsi0CNdP+Y9T71vwzAIcl3PL3AwURsRo2vWBMVFXsHfLNmLLoZ8Qt19BOb6U+5f4diVshbls5pzIwKhQ2ozwTmAYbqROtSvZo/QaNb8pUaaQPtFA2BuMW1ktKrA+2n2orvpet2QE/mXNidBvuQCenQTQ1heGXkdS1u4BmZiwAbdSoWA0xJmYooUhfmVlgwVOnce1ZwsiVJnLsTvB2n9PpQkq4pGASw7KBv5QCehgkH8qKsEG1ZxlLR5ZGgA2MaTM009E1hQXxjR24hinA0srhiD18wj7TVzcr32/hlz/P4SE++Uafeg3mjgv8RxXEpICNYwrXO8rcYx9VT8xRRhsRcDypUWPkiBJcEQZ7SCI/LrTcr2yOxzzBjcVblcMts5LebzAsWbWLcAgIDl+YnSafX8XcfDB7RVbjBYzDMASQCIkSRqK58ZUEXCegTQbx5gfuCRUdwK6SMu6ZrZn3n9YFMY85dxN4vet4g5ihBtsQoZkI1kLpo0j2ip6gyw+TEAJMh1BB7Elf8A2x9qM6AIS1yrhVxbYzw5xDADOxJiBHlBMLpppQF8SeEu+NVo8jKD6Qu/7fcVbFDvN3ALmKCeE6IwkEupbQwfLBEHTrNKlqKivF6Uzg+BtjsRbsKDJnNcA0Rd5PtGncmpfjfKVvh7ZP4h7oyhiGAAB1106QDpVr8r8vpg7WRTmdjmuORBZv2A6Con4gcFW5b8ePMoyvroUOmvsTP1NQ5yS1e0M/hpwSycOuJZFa6zNBYA5ApjKvY6ST/ijHiWHV7VxXAKlWkHrpQ58MreXBlSQ0XXEjbf/X1og42zjD3TbUu+RsqjcmNBVL0RX7FPcq8rWsdirlu9nNtbYZirFTuMokdDBq5eHYFLFtLVpcqIIUenud6Gvh1wI2LTXbtspeukZg3zBU0VTBgdT9aL6aWILesVKlSpklffHO868KfJMNctq3+6W/zFUNyrinW+qpEsRr1AGpg9NK9S8z8JXF4S9YcSLiMB3mNCPUGDXkSGtsQwyupKsOxGhH3pr1hL9lo818Vt3ggsmGIZLidVYDTSNQZ0PpXLhPxIxGGz21aUA8qsJhv2HpQFhMczOC7ED07enrXTHXlNwm2Mo7f9a245UxhzcjbvQ+PxZxzbFB/w1IcM+M19TF+ylwdcpyn6aEGqrfT6isG55T9jVNL6JTpfJ6o5V5oscQteJYbbRkbRlPYj96m68r8k8wPgsZbcMQuxHQg9D3r1Fg8QtxFdTKsAw+tYVOHTF70zvWKzWJqTQzWDWl66FUsTAAJJ9BrVFf8Am9fXFswbxMPJKoyhTlPQmJzDv69aalsmqSLbw/KWFt3rl63bKXLsZyrHWNdpjc11TljChsxsqzTMtLa99a68t8at43DpiLU5XGx3BGhB9jUpSaGvsZ4vhtu4ys4OZQQCGYaHcaHWonjFzB4W2RdH+0GXJJLOBroJ/PSKncViFtozuYVQWJ9AJNUHxfid7G4h7w67T+FRsoHTSPrQMKuIc4+GQbeCESMhe65YkbeVQdfSTTbiXPWJChrlwIx2s2YBEf13DmgegFCiXnDCXbeCfSNYpxwHgb3ZvNrm111gdBH5UhhRwfnnFNGbygndmDfllBP3FG/CeZTccI9vc5Q6GQT3KmGUff3oAOGgDyjQ/nUjexTWbHi2zldWWDE6tC7H0JoAtKozmLhrYmw9pbnhFo82UNsZiCRvEVW1rmTHEGb5P/Cmn5VxxN/EXgfFvO3pmgfYRTEWlwfCJhrKWVYHKN9BJ3JgbSafg1TB4CWyyDJ3Jn9d6cWOE3rZ8t11M6QxH70gLfrNAvB+Z71k5MVLqPxgSwHcx8w9tfeji3cDAEEEESCNiD1pgbUqVKgDFeWfirwn+G4piF/C5F5fa4J/9wYV6mrzH8ZuI+Nxa+IgWlSyPXKMxP3cj6U0KvRA8E4XbuznvBH/AAIevudh7V3xnDLiEhgBHcjp1rjy9wi5fvqotsdRpG/Ye9G3Mvwmx1tlawq4nMAX8wBDmSYDEeTYDUmtlSSOZy6ori5JaCay76R3oi4/yFj8LYbFYm2ttFKqQHBYZjlGgkRJ70LWwZECSToO5PSp8i/H7HlwQUr0x8L8WbnD7Umcsr+/715oxyZdCCrKdVIIII6EHUGr9+B/EBcwRT8SNr9ad+mTx/sgt5v42cFhXxATOEK5lmPKSATPpNV3jfi85E27SBCYzEkx6+pqxOchZOBxAxDBbRtsGJ6SNI9ZjSvM3KvCf4plslsqm4oZpGgMDNFRCTRpbafTPSPCcVev8OFxgLly5aYgaLmzTlnoJEV585t5fu4RjnTIMkgMRmCyVjQnUnYdq9OcPwi2bSWk+W2qovsogfpVHfH20BiVYOJa2kp1GUsPtrSj2O+0SXwC5iGV8G0zJuJrptqP3+lXMa8rfDXjQwmOtXGiJgz2PlP5E16oRwQCNQRIPvRX2OH8Ah8T8cbeEFpZm82Ux/SPM300j61X1vj+Hsp4aoM0HM0iSRoQBuRr96nPirxHNiUsgx4dsmf7rn/xX86BmwaRrm8zBo6T3+sVBojq9/xrqmITMoA9Dp+mlF3C8SQB0A6DaNaAruLyOomMjCfYMB/mi/DISsr0kf4oAkr13xDlX3rTHXyuW13GZgddZgf69qWFxAtyILXADp+GT0JqC8RpJZiWO570AEmBAA2GtSti0ignT260FJjSNBTvDY/XUx00oAMA4EajX2pjiMVDEGJqLtYg6HWJI3pYq6A0k6n9N/3oESrkHPsZE69/SpblXjWUizc0BjJ6EmI9p+xoVwOPl/8AO1ceN3YAvppkKyAfwMQjA/QzQMuGlTThOI8SzbYmSVEn12p3TEQ/NPMFrA2Gu3SeyqolmboAP36V5b4dw3EcRxnhoC1685ZifwzqWY9gK9bYjCpcEXFVx2YAj7GtcPgbdv8A2dtE/wB1QP0FNMTWkXy7yxh8HbRbSLmVFUuR5mIABYnuYqcrE0O8d5rt2I8MpcLSNHEAgqIMTGhJn0pN/Y0vo25+uYcYC+MVraZCsCZLH5QI1mYrzx8OOXr+Jx+GK2ma3buo9xiPKAhnU95G1el7WOsYhnsgpcKRnWMwE7b6GntmwqCEUKOygAfYU9E0VT8a+SkuWmx1ny3lyrcUf+qCQo0/rE79RvtUf8A8DiLd2+XQraKDU/1k6CPYE/bvVxY7BJeQ27qh0bcH71jB4K3ZQJaRUQbKogf9/WnvQvHspj4881ksuBTZYe4e56L9Br9qqvhEpct3YbKG1KgnbWKJfjBgHtcTvM+1wh1PoRp+kfSoPlri1y1dQWPnziDmPfft9apGdej0xyVzZZ4jZL2ZBSFdWGoMfnVKfFXhOIv8TxbKC62VtMf7UeFEd9Zq8eAct2MNcvX7Qh8Rla5B8uYDdR0kkn600584eP4LF3LSqt5rWrwAWFuWCk9RvHvUp9lv9TzFxLDi3dCqdRE+hr0d8NOOl+GWnvTKnwpjeNB/ia8123Jdifm9a9Xcq8ItWsBZsqJQ2lzT+IsJJPqSaq/REbpVPNOEvYriN7wLTuSyxEEAZREsCVH30qX4HyQty4ttrwd1IfE5NQva0G/qMRpsB6ion4g425bxN2xbu3hZTKPDDsF1UHYROp60WfBjDkYe9ciA1yB65QJ/M1kbhFguSMGlq5aayjrdYs8jXUyFB3AA0EVWPOPDmweMFsP/ACiPEVQfwk5QsehEfarxFUb8TeIjEY18mnggWwwO5Ek/SWI+lMDnw3FZ1BG0GB7U4xFhchPUCQfWobgLxbQDeCPtof0qRxN3Lauzr/LYj7R+ppAR1u6GO9OsMw1JqBwmI8o1/wBdv9etPsPd3Pft+tABIHjXSQdvt/mmnFb8AEDUmP3ptZxJ0HrTPjOOUhQhBIYTH1FAD/AYzzdRp9jT5+IC4ptrsQM5PQCDl/3jH0Emha9eKoSm5gfepbgYYAIfmYZfbMYiep11PWgC9+G4bw7SJvlUCRTmtbawAOwitqYhUqVKgBlxbHrYtPdeSqjYbnoB9apxT4jXGzJbtZs2QER5pAU+iz2q7blsMCGAIO4OophieD4ZlyPZtZSMoGVRv0Hb6VNTpcX4gFyNxa1hL1y1etiwtxl8O4TpGUZUY9JGoO2sdqs4Gqv5i4Q1lwl6LtgZ2tvcMks0BbTdwDGnbXSK7cvczvg8tvFa2DlVWLS9gkfJcG+TQwdSAKlVnTKqN/JFl0q52boZQykEESCNQQeoretDIZ47hli7retW3jq6qYHuRUdY4Nw8mEs4Yt2CoTQpzPxR7t0qSvhHMqLmPlymGuMBudDp22oftC4pJ8MhVAC3mEFQDq0KZBg9JqfIrxLBxHMOXGrh1KW7VtSbjNAnQQq9okf6FSeKsYbH2WttkvWidQG0ka9DpVXYjjFzEXAHXD3D8ou5RJUDRidTPv8AYUU/D7iFhEglluXCB5h5ZXZFaTO/XvQmJo2xXIHB8OM92zbQE7vcbXrGra+1d+KfEXBWEAtMbpiFCAhdBpLEQB7VE4rlPE8RxTviy1m0DCroSRrAXWF7k9zTz/yowhPme8f+ID9qrWJJFVW0xHEsWcgzXbrS0DRZ0JJ6KB19K9Bcv8KTCYe3YTZBE9ydSx9SSTXPgvA8PgkK2La2xuzdTHVmOp+tM+Kc5YWyrNmNzJGYWxmiep2ERrQBvxbmRbJdcjZlBgnKFmJEknb1qm7XBmaSL1m45JLAPqSdTqdDrVz80XVOBvuNjZYg+jLp+tU5wTBC5ds29hcuIs9YkTHbSaBnV+EDCrbDPmLrmYf0MSZX2EjXrrT3gAUYqw11lFpWzMzEBRlBYT03G1T3N3BmwuseJhSdM2ptk7CegnY/ShDyBwuUsp2JO3sPvSAsu9d4PimhjhWc+yn76VzxPKPCE8zi2g//ADMP/wB6rzE3LarpaR3kZQwn6x1jf6VKYa6LigXLY9NAI9RA0+lAEvxbD8Ht2nW3b8RypC5fEPmjTzzA1jrVYnl656Kw+36UbmxDEZpGhHfXv9RXdbazqRQAFXbDJBII7xqKf8JukMsRp1/ei5rSFdlNDOO4eLN0ZZCsM0fsKALy4XjBetJcH4lB+vUfenVCHw1xmbDsk/I0j0DCY+4P3ovpiFSpUqAFVZc+XHv3zZVzNh7d0ZQcwJHQxEDQ1ZV24FBYmAAST2A1mqu4LZ/i7wuNBGIulyPEgm0NjlGoIgKdRv2mot/Bpxr5+iX5UxVrF2r+ExXmvF2Z1bcgxlZP90RqPfrUNxnhRs3bouuVa8UtoVQFbikgZzJ0YZQGjqwPWrDtcAwy3FurZQXFEK3UT/3rvxLALeXKdCDmVoBKsNiP8UOdXY55PF9Fc8Ex9/ABWto17DMVVrSyxRyNRbYTJB3XYkxoasHhfGbOIWbTgnqp0dT2ZTqpqr71r+FupZvBk8Fs+hP803IGZemUFRpMwIOtZuIt1DlQveDKBibvlDS0QvmHUzOpgGoV+PRpXGq7QZ81cCw8G54bB7hys9sNIndoXY+tDy8tX7iOlhGS2ZJa4XDN/b5tddpiBUry1zQyjLfDm2pKG6QfIwOz9VUgiCdoMk70boQRI1Bq1ldmLTl4VJhFaw/ns2yxIRlu29FXWCBpJidR+9dcNwm7fJFuyRqQpBItqDMGDtHSNdtKtYoDuBWYp+IvI0w6EKoJkgAE94610phxTjFjDCb1xUHQHc+wGpqHTn3BEx4jfVGH6iqJGvxL4g1qwiqYztr6hRMfeKqv/wAQDRZYlbbXQbkdRIknvAoq+I3MFvENbFoki2GkxpJj/wDn86r6w3mnT3NIZb/Pl97lkYbD5cnlzeaCVADAAHdNtQfShXknDvbx9hWSWEsRvlVlMMT0g0dclImJwNsXkV8koMwnQbflpRJg8BbtCLaKg/tEUxAn8ROIObJs2rZeSpunfKqkNtvqY1qsbiMq3HRdLSl3JY6AkLA2AJJ0HoavXiHCbV7/AGiydpBIMdpBBiuHDeXsPYDhEB8QhnLnMWI2mZ2oAqXlrDZ7finVn29B2HapHEXEtkh3AMaDc6+g1oi514TYwuHv4gZ87SEUNChn00AjbU71Va4a9cDeCrXDBJUakRu49qQw5wuKDAsFAzRp+VR9+6MxAEU34bebw5UychKz3gkUwxOLyhWuZlzCQSjjN7eXWgCTv4nLbaJ2MR3rlxMBhazFiQDJgnoJ+lNOH4jxToDlB67kjr7VYfJfCLd5Xu3UDAHIhM7D5tjqJgfSgBv8KLJy33/CWVQehIkmPaRVgVxwuGS2oS2qoo2CiB9q7UxGKwzgCSYA3JrNV7x/jbXr10Lm8KyrEAgZHZCB5iTHzHb09amqwqIdM7c08Z8c+HaZ2tAEkW4/mkbgk/hUENl/H7bu+SeHAMbnkKovhqypkJLedpXpEge80N3MWYMS5OQX1ZRE3RPhsmhIVRlEHQGaKvh/i89pgVKyc8EzodNOoXQAT2O9Zy9rs1peM9BZSpUq2MCE5p4Tbv2WLQr2wXt3IEoy6zruNNR1qsne1eCveu3GN8gjIseHlGX5ToQZ2ERFWTz0T/A394yjNl3ySM8f8M1WmHxrxbZcOhZWC2gVc5R8wWJGac0yfWseU6eDcHlviglr4vXPNntrbuiVZsqgs0NGSG2IMSN614dxW5h7SNbxGQT4fhrLLmkmSr6BQsfLqaavnueIjWtbZNy1lGUCSMygfiUxoN/LUjbDHLL+Gt5SFRBJS8SCWI/DJE7zBjQCsk2bYgh4XzyTpeSQCwL2+mSJYodl17z6UT4/iAGGe9bIYBC4I10iZ/eqvwmJJ8JDdnN4iuoBDOZIy3O3ywG1ijDkPF6NZBlMviW9QYBJBQkGCQYPT5tq2im3jOfl40lqKh41j3e6WNzxQTOaTr94MfSs4LEBYnWNT6mf8D86u/iXJ2DvyXsqCfxJ5T+Whqs+d+X8FhbmS0bjORqucZU9TGpY9j71oYgxi7/ljTXr7aU0wx112qdw3CL+Myrh8MYkZnAITtMnQadATVk8L+GWDtA+JnvEgjzkACeoAA/OaANfhLj1uYRwv4LjA+x1Bo5oC4X8L8PYY/zrz25nw2Kx7EgCR+frRqbgUQIAAgfToKG8DDa9fC71tauBhIqJ4kni2tCQSZU+o7jSR6Vvy5ZKWypMkHU9ydSfTXpWa5NrCnH46CfxjP8AIsKDE3du8Kak/hlw9EwgcAF3LZmjUgEgD202qL545XxeLvK48yroqhgAASNYManrvsKLcDZGDwiLE+GgB9W6kntJ3rUgqTFJ4WLv21+Vbjj2Ekj2gGjX4lcBDYFHUwcMBAPVTCke+x+lB/iNcvXLjIc91y2UajzbAf1CPvVhc/8ACb2Iw4W02ikFl180EakDVgN4Ed+lIZVPAnhSNiAf3NXnwPDrbw9pU+UIsesiZ+tU9y/wxze8JYLsT00jYt3CgdDBq6cHY8O2iAkhVCydzAifyoEdqVKlTAwape6R/E37BVXK5tC7ICPFd9BPnILKCfWrpqpePFv/ABC6qXAjC4GBCSQMhZlJ9RI7EN6VNrUXxvGcXwWVme3bW6VC4l5aV8p/BEkw7Zddwpo75LtnLeZyGuG7lYxHyqsAjbTN0od5QRLtzEBYAuW2tKPDCgi2dHG+YHOep0APWiLktz4cN8xW25MASSCuwJ2CAfSplJNFXTehLSpUq0MjS7bDAqwBBEEHYg9KqbmHhz2cRcw6u4DMt2zJOUJBDqWndTqJ6CrboG+KNmEw9wAH+b4bZicuVwTrBGgy/nUWtRpxvKIG2FuloN3K13xUndZGoMnQ6iNex607cBPEVSCvmY20JJLMDqYBMZdh/wBZmOUuE4XEW7jtZtMfFbXRtNMoDDdQIA9KLcNgrdsZbaIg7KoA/Ks1xb3prXNnWFMcNZVtJDyVVnIgAFZAAzsNGknUfSjnkC0jXL923orRC5pyk6MsRoQyn3EVB8XQpduWwozKStsi2hOUlfMFn+YPlBHzSdNjRF8M8L4eHdcwaLhWQZGgn6fMTGsdzTicYuWtkL6GcNyPhhee9dDXnZi38yIBP9oAB+s0T0q2Oc0RAogAADYDQUg4mJEjpWxqssTntYm7N18zM3Q7b5Se0DrUXXiVM+RYmLsZ485UD21priOHMRpdJjaQP2AqvLmLe6iJ4jgMJjUgE6b7Mas/BWiltFJkhQD9qmWr+CqTj5GB4fcIVQwUDc/MT+gFOcJw/Jrnc9dYg/YU9rNUuOU9JdNmIrS9cVQSxAA3J2rpVcc1cbZ8YUM+DZMGOrkTJ9pgfWnTwUrWEjcewasWA1G7raP6xUjg+NWLpypcBb+kyD9jVY8Zdcha2ToJYHbTbX0/eorC4llt+M5bIB5RJEk9Z7VCs0/zReK2lmQBPeNfvXSqvwHP9ywhF1Tey5RrIYSoY6gGQCSNYOh3o65c42MXa8RUKCYgkHX6VpplhLUqVKmBiqzu8HLXr2OzsrrNtgsEEMWGbNE5hmG2wBXWKsxmgTQxgLSvaxIVlcOubymQCQfL6HQGPWkxp4cOUMMpus6zAtoAJMDMluYBHlPkgin/AALBW7N64lsZQoy5QNN/EnuTDjr+9NuT0yNdSDJAuFvwnxCSMvZew3iKdtdW3iyC2twqQmXoEYFpA28o32j1oBs35uxptYZ2S4LbmAjHXU9I66a0B4nmXFs6hrhUKdQABmyyZiNQY6VtzZxNsXfAQEohIVerHqd+tRd18hy59Y2IaVjp/aZ/SueuTvo3mOuycs824tjEqMzAA5Zgaa7aDWKIPiJYNzCIJGtxZJExKuBp7kULNwthZF0jKcyCQNTmaOo0+m+lGXOumCjc57IGsa51G/T3q43CHmoY8hY7OzqDI8Ky0xHmAKtJGhbQTERpRjQD8NHBa7DZgMwBk6gORJHRtNTpNH1aT6Iv2VvzNpi72WWLNaGTNBkL0B3nTbqNYin/AMMMS7fxWZsytdLLC5QB8uinVQYmPenXDsOL2PuPClbbl5jXMFFpRPQfOYHpNP8Alu0Eu30AIiNzM+ZzO3qKEOnoQ0qVYqiAE47zNiLGIuojWyojRlJKiBtBEn5t9NqGk4i+LxDW7vmzSudAoObKYBzELEEE69Ionu4W1ir1+5ZKgIyhrjKDmcDUL/aNNe9DPA1XPdki4FvjMCBqCMs9hBI/Kue6em8JYb3cO1iLW7BAbrnLAOpIUqToR9dKM+E81ILM3zlygS/QTpr1qL4xhVBdUUBECmBoJM6n0oH4znfD3baGW0Mf1DNr+n5VCbV9Da2S7hjLZAOdYb5dRr7V3FUvwDEkKzvJyhbSSdyAAxA9wdat/hjA2rcMG8q+YGZgVvF+TaMqjByxga1RnEeLvcxN57GS8ly4cqow8QScuUq3zSddNpq6OMT4F3LofDePeDVXcjcLe7jLbXEtt4UuXNkpcEDKuo8rST36VT7FPXZD8QtYy7Fi3h7iu8yHgHKNSB0GlOMeA1kJEXEyt4b+VjlIJWCJ6RV03WCjMYAAkk9B79BUFe4vgL5CO1p50GZdJ9GIj86nwK82C3/geIxBF2PCtBCbdqxlMuR/6j5iG17rRbyfwh8NYi4zs7HMQ5BK/wBsjeO9ZsXMJgiyC4lsscxVnnf0J0FTSNOo2q0Zs2pUqVMBVqEAmABO9bUqAG2DwFu1m8O2iZjLZQBJ7nvUPx/jDW7gtoUAys1zPvBUhQuu+aKIabYnAW7hBuIrEbZgDU0m10NZvZTaEghkYkg7oSSCOxHWndzh+IveJfyS3zNplUDrLGIMRoJn0q2GwFs6m2n2FbHBJkNvKMh3UaCslw58mr5SsxirjW0ttMBUMRvlZhBHTQLRlxyMRasIs5XuKWIgFVQFmJkaQQKkbfBLCiBbXedZP5kyKbcR4B4j22S9csqismS3lysGImQVO8VpM4ZutIzlnh3g3QQfI4YR/dCNPudf9CiTH3iqeX5jCqPU6flv7A1F8K4NetuTdxHipna4q5ApUtOmYHUAHtTjjHA0xLW2d7qm2SV8O4U3EGY300q8J015ewmRWOmrEAgASF8ubQD5jLH1JrGCtRiLjzIcsvtlCffXNUnYshFCqIVQAB6CmmA4NZsu720hrhLMSzNJOpiScvsIoAf0Nc98UazYC25z3TlEdF/EddtwPrRLXO/h1cQ6hoMiQDB7+hpNahp4yoMI+LtYcgplViQqgGekFtJ11PoMvenHDMJ4YVNJcNECMzdd94/WKsm9wS0xzAFG7oxBMxv0Ow6dKQ4HaIYMC+aJLHUR/TEZe+ka1jXFrNFyYV7igHBDhidAd502npXGzyriB5nVktOCuaCzqNxKjUAzuduoqycLwW3bbP5mYbZ2LR7evrUjFKeD+mN8v0VGODXtERbrBSIuC0xB99BDD7VYvLOFe3ZhxlJJOU7gba+ukmpes1pHGpZFW69mrrIIOx0NR3BOB2MIpWwmQEydSSfqeg6CpOsVoQAHxJ5iCNbwg/FDOZIA/pU9InU69BQW5YefUoQCPJ0JIByzmCkgiY039auDE8AsXLxvPbDXCnhknbL7bT601s8o4VQB4QMMWk7mehP4l9DUudLVYuin7Dl4bzHXzjK7axJkgGTAJ9ulE/A+ermGVEeyXs/hc5gQBuF0hoMQPWOlGl7kvCsWOUiYgAnyx1XtO36VKX+D2Xs+C1tTbiMvb1BGoPrvQkHl9jrDXg6K66hgCPY611rSxaCKFUQAAAB0A0it6ogVKlSoAVKlSoAVKlSoAVKlSoAVKlSoAVKlSoAVKlSoAVKlSoAVKlSoAVKlSoAVKlSoAVKlSoAVKlSoAVKlS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QSEhUUEhQVFRUXGRkYGBgXGBodHBwbGR4bGCAZHRwgHCggGBslHBgcITEhJSkrLi4uHx8zODMsNygtLisBCgoKDg0OGhAQGiwkHyQsLCwsLCwsLCwsLCwsLCwsLCwsLCwsLCwsLCwsLCwsLCwsLCwsLCwsLCwsLCwsLCssLP/AABEIAOEA4AMBIgACEQEDEQH/xAAcAAABBAMBAAAAAAAAAAAAAAAGAAQFBwECAwj/xABCEAACAQIEBAQEBAUBBgUFAAABAhEAAwQSITEFBkFREyJhcQcygZFCobHBFCNSYtHwM3KCkuHxFRdDsuIWJHPC0v/EABgBAAMBAQAAAAAAAAAAAAAAAAABAgME/8QAIhEAAwEAAgICAwEBAAAAAAAAAAECEQMhEjFBUSIyUhME/9oADAMBAAIRAxEAPwC8aVKlQAqVYLRWvidgTQBvSppjMb4almRoG8ZZ+0024dxXxiwVCuX+s6n7TS1DwlKVN/4oAwQwPsSPuK6pcB2M0xG9KlSoAVKlSoAVKoa9x9bd9bV5cgf5HkFSf6W/oPadD3qYmloGaVKlTAVKlUXx/j1jB2zcvvlHRd2Y9lHWgCTpVSvGviXjLzThiMPbnSVVnPuWBH2FME+JHErZg3LTx/XbXX/lilpfgy+qVU/w/wCLd8H+fYtMO9tyDHsZH50WcK+JeDuxnL2T/esj/mWfzijULxYaUqZ4Titm6Jt3bbD0YU7Vp2pkmaVYrNACpUqVACptib8eVYzH8h3P+KcE1Xz8XL3nYsIOgOunb/FJvBpaG1tlJ/qI6n19Oldhc2+tCuGxTCCpLHSQATTuzjTlQtvnM+xn/FZ+ZfgOuOYsG3kXduvateApHr0kdai7t03CFjpn+pP+BFT3C7QA9Dr7HqKzT8rLayDrev5XPaJ/QfvUViuNk3vDUAhSMx7yGgL6yB96bc0cX8C4V1JZUIA9Gaf0FDvAeKlLouuBDM2Y9ug+kCK0p4ZytLBy3AFIYf3CN/QHp+dO0aRIoVt8SdiTauWyg+YPIjedQdPsQaIeHkZSAZhj/n96qa0VLDticQttSzsFUbkmBQ1c58woMDxGHcLp+Zmof4jtfuG2i27nhrJMCQT0OnpO9CfCeFG5cZXRgfDcqNiWjy792gVnfI08RpHGmtYacy8bweIsHKxNz8ELqD6yIis8t3SxTw7t1sqGUzSCdN83bYCQI6ULf/TeKT5rf1DA/oaOOSsEti2xcZbhPmzaaDUR6a1M1VV2OplT0FFuYE79a2phxji1rDWWv3WhFE6akk7ADqSdBVUcx/E/FGGtIti1I7NdK99fKvtBro0wwNfiFzsvD0CoFe+/yqToo/rbrHYdao7G8SvYu/4t9zcYncnQDso/CPQVtzgl1cUzX3a41yGztoSO0DQR6VxwLbCNelJmsJDu0pfQbD/X1rrfsKqTBk6a9/8AFa2bkNAjLWuNuyyLPX8tzWb1s2JDC8NUCSAfaur4dTsB+ldLd0RA60imtZN9miQ1GGPQge4n/rXe211fkYjvkuMv6GurCRpXDA3CRqaWsfijphear9q6FF++jRIzXGZT6QxINWvybzcuLHh3IS+BMD5XH9S/uvSqU4lgi1+3c/CND/0p/gGcYhPAnMrKVAmcw2A9zpHqa1mswwvj3dPQ4pVrbJgTvGtbVucxzvrKsO4P6VW/LjKrnxACVPUfrVmUG8d5dD4lSj+GHlrnpHUdNSdvc1FrUVDxktheKCQIAHpTfmNFChxpqJjrrI/eobFXMPaugI8xoZaZPf3rfiOHv4xUGHHkBkuxhSdtOpj0rBU3+L7NnKXfoXCjmZjM6KPvJ/eifABuo17zH5VAcM5XvYc5xcW4WjOkZYjYoZOvvE1InHMpAYFG/vET7H5TSxxWsG/JYjrhGDXHa4ozoWVpEwpjKR/bA/WscV5ZsXhIUI3RlEfUjY+9OGU3crKQlxdjuCOxHUVyvYzwSqNJLTHhydumXWAftW6aaMu0wcxnIV4owtYsqzLlaUlSPvM670S8scIbC2Rbe54jzLMFyiYA0H0p9w687WwzrlOuh00nQx0kdKcBwdiDVpJEtmYprdwKls+maIBjUD33p3SowQ0t4U5pZiREZenuZnWt7uDVhB27f99vpTilRgFafF7FeGMJZGxZ2idJQACe/wA1VohL3EyZWOfRWEqxXza+mk1bHxk4ebmCW6olrNxW9QG8p/UVWOEuCysWwc7xmkag+8aD0pNFyxnzLxG5cus2JGpBGVYyydZk6j6VCLdOVY9j9KkePvoATLkyfT0rhwnhN28wSyjO7aBAN/Wfwx3OlAxxacexH6VyxKDJn/pMH2Na3Fe27W3UhkJVhGojQg07IXwXDEAMV16b1D9lp6jvwzHyI61I27pbptTfh/Bke2120GNtNGuT5QYmJMa6jQa6iuacHuESmeD3j9J39DUNI0m2Or+MADAdtIqP4TioJB7yPY/4p0vAHJl2P513u8v+WVUNGuhg/T1qevRXk/Zm7iEggkGelHvwm4N5bmKueaWy2s2uUL8zCdpJj6VVWGkjXSDDehq/uRGQ4Cxk2CQf94EzPrNacc4yOatRP0qVKtjlFTfF4JLkZ1mNjqCPqKcUqAIZ+W7B6N3+b99/zqSweEW0oRBCjp7613pUkkhttmIpFQd6zSpiIziFixbU3HGQDcqSN/YitLAtpNxbbliNyZYgdgWmunGbyZCra/KY001BBP20oMW7/wDcKpdmli+cE5hlghMsayJ130qH0+il2gzxmINzDO9olCbbFSRqDB1juKg+TxkD2wApUyG/rncv3M9d4ohwlseFDDQhiR6NJj7GhzljDzLXGgN8qmJPTfehgvTCyzczAGulMcHcCAIwiNAdYb6nr6Gns1ZJyxV7IpaJgaDueg+9V7y/znxK/iGtNgkA80SWQAAxOczm07AHXaoz4v8AMZGLwuCViqn+ZdgkTmlVUx00Y/ajXh2Dukj+Z5VGmgnTbWJrk5/+j/Pknj/o1iE5bbJPiWCfEYdrb5VdhsCWWQZGsAkSPSqa59wV/B2x4ywXJS26sCsDUknRixHcACr1tPIB7gH71w4jw+1fTJetpcSZyuoYSOsGuoyPOPJ3L1zH4gIp21dj+FRufXeAK9CcC4FZwlsW7KwOrHVmPcnrXThXBrGGBWxaS2CZOUfv2Han9GFNlEfEvA+FxO6YgXVS4PtlY/dfzqG4ny9f/g0xGTLYz5QW0JnZ4/pnSrE5+wlq/wAVwNtlDHTOP7c0gEfQ1E/EnE3P4i7ZJORsnlk5MgggAbTmB29ainhpOtYC/D7/AIFjKDOcgqOkxlze8SJ7URLiFW2pXsNqFL+gPiZVgeUZoIWJUgdSSQPvU7hLqNhV1GbKPvWNfZtOeiVxGLDIdwImoG3xQGCJDA5WHcVHXMWyjKzSDOoO/pH1H3rngxcm7Nu4qAqCzIQFY7KSRoSCPypzHQ3STJjhnCBca6ymDbtuzKR8wRwsj1AbfrFH/wAJEcWr+Zsw8QAe8an6gr9qhvh/x1RbxGGuqCUS46N1KuRKGe7MD9+1EXwxw5S3fEgrnWCP6goDfmBWsrtGNt49DWlSpVoYCpUDfFXjmLwdi3ewpAQOfFJUExGg1BCgnr7d6CuH/FfE39AbdsjoFmfUz19BVTLoi7U+y7azVP2OY+JYjGWA15LdjMM2UBBoQSXmS0jQAGNelW8GoqWgm1Xo2rjiXIEDcmB6ev2rrTTiSMV8m4n8wRp6iZqGWC3HLl/KxNsi0CNdP+Y9T71vwzAIcl3PL3AwURsRo2vWBMVFXsHfLNmLLoZ8Qt19BOb6U+5f4diVshbls5pzIwKhQ2ozwTmAYbqROtSvZo/QaNb8pUaaQPtFA2BuMW1ktKrA+2n2orvpet2QE/mXNidBvuQCenQTQ1heGXkdS1u4BmZiwAbdSoWA0xJmYooUhfmVlgwVOnce1ZwsiVJnLsTvB2n9PpQkq4pGASw7KBv5QCehgkH8qKsEG1ZxlLR5ZGgA2MaTM009E1hQXxjR24hinA0srhiD18wj7TVzcr32/hlz/P4SE++Uafeg3mjgv8RxXEpICNYwrXO8rcYx9VT8xRRhsRcDypUWPkiBJcEQZ7SCI/LrTcr2yOxzzBjcVblcMts5LebzAsWbWLcAgIDl+YnSafX8XcfDB7RVbjBYzDMASQCIkSRqK58ZUEXCegTQbx5gfuCRUdwK6SMu6ZrZn3n9YFMY85dxN4vet4g5ihBtsQoZkI1kLpo0j2ip6gyw+TEAJMh1BB7Elf8A2x9qM6AIS1yrhVxbYzw5xDADOxJiBHlBMLpppQF8SeEu+NVo8jKD6Qu/7fcVbFDvN3ALmKCeE6IwkEupbQwfLBEHTrNKlqKivF6Uzg+BtjsRbsKDJnNcA0Rd5PtGncmpfjfKVvh7ZP4h7oyhiGAAB1106QDpVr8r8vpg7WRTmdjmuORBZv2A6Con4gcFW5b8ePMoyvroUOmvsTP1NQ5yS1e0M/hpwSycOuJZFa6zNBYA5ApjKvY6ST/ijHiWHV7VxXAKlWkHrpQ58MreXBlSQ0XXEjbf/X1og42zjD3TbUu+RsqjcmNBVL0RX7FPcq8rWsdirlu9nNtbYZirFTuMokdDBq5eHYFLFtLVpcqIIUenud6Gvh1wI2LTXbtspeukZg3zBU0VTBgdT9aL6aWILesVKlSpklffHO868KfJMNctq3+6W/zFUNyrinW+qpEsRr1AGpg9NK9S8z8JXF4S9YcSLiMB3mNCPUGDXkSGtsQwyupKsOxGhH3pr1hL9lo818Vt3ggsmGIZLidVYDTSNQZ0PpXLhPxIxGGz21aUA8qsJhv2HpQFhMczOC7ED07enrXTHXlNwm2Mo7f9a245UxhzcjbvQ+PxZxzbFB/w1IcM+M19TF+ylwdcpyn6aEGqrfT6isG55T9jVNL6JTpfJ6o5V5oscQteJYbbRkbRlPYj96m68r8k8wPgsZbcMQuxHQg9D3r1Fg8QtxFdTKsAw+tYVOHTF70zvWKzWJqTQzWDWl66FUsTAAJJ9BrVFf8Am9fXFswbxMPJKoyhTlPQmJzDv69aalsmqSLbw/KWFt3rl63bKXLsZyrHWNdpjc11TljChsxsqzTMtLa99a68t8at43DpiLU5XGx3BGhB9jUpSaGvsZ4vhtu4ys4OZQQCGYaHcaHWonjFzB4W2RdH+0GXJJLOBroJ/PSKncViFtozuYVQWJ9AJNUHxfid7G4h7w67T+FRsoHTSPrQMKuIc4+GQbeCESMhe65YkbeVQdfSTTbiXPWJChrlwIx2s2YBEf13DmgegFCiXnDCXbeCfSNYpxwHgb3ZvNrm111gdBH5UhhRwfnnFNGbygndmDfllBP3FG/CeZTccI9vc5Q6GQT3KmGUff3oAOGgDyjQ/nUjexTWbHi2zldWWDE6tC7H0JoAtKozmLhrYmw9pbnhFo82UNsZiCRvEVW1rmTHEGb5P/Cmn5VxxN/EXgfFvO3pmgfYRTEWlwfCJhrKWVYHKN9BJ3JgbSafg1TB4CWyyDJ3Jn9d6cWOE3rZ8t11M6QxH70gLfrNAvB+Z71k5MVLqPxgSwHcx8w9tfeji3cDAEEEESCNiD1pgbUqVKgDFeWfirwn+G4piF/C5F5fa4J/9wYV6mrzH8ZuI+Nxa+IgWlSyPXKMxP3cj6U0KvRA8E4XbuznvBH/AAIevudh7V3xnDLiEhgBHcjp1rjy9wi5fvqotsdRpG/Ye9G3Mvwmx1tlawq4nMAX8wBDmSYDEeTYDUmtlSSOZy6ori5JaCay76R3oi4/yFj8LYbFYm2ttFKqQHBYZjlGgkRJ70LWwZECSToO5PSp8i/H7HlwQUr0x8L8WbnD7Umcsr+/715oxyZdCCrKdVIIII6EHUGr9+B/EBcwRT8SNr9ad+mTx/sgt5v42cFhXxATOEK5lmPKSATPpNV3jfi85E27SBCYzEkx6+pqxOchZOBxAxDBbRtsGJ6SNI9ZjSvM3KvCf4plslsqm4oZpGgMDNFRCTRpbafTPSPCcVev8OFxgLly5aYgaLmzTlnoJEV585t5fu4RjnTIMkgMRmCyVjQnUnYdq9OcPwi2bSWk+W2qovsogfpVHfH20BiVYOJa2kp1GUsPtrSj2O+0SXwC5iGV8G0zJuJrptqP3+lXMa8rfDXjQwmOtXGiJgz2PlP5E16oRwQCNQRIPvRX2OH8Ah8T8cbeEFpZm82Ux/SPM300j61X1vj+Hsp4aoM0HM0iSRoQBuRr96nPirxHNiUsgx4dsmf7rn/xX86BmwaRrm8zBo6T3+sVBojq9/xrqmITMoA9Dp+mlF3C8SQB0A6DaNaAruLyOomMjCfYMB/mi/DISsr0kf4oAkr13xDlX3rTHXyuW13GZgddZgf69qWFxAtyILXADp+GT0JqC8RpJZiWO570AEmBAA2GtSti0ignT260FJjSNBTvDY/XUx00oAMA4EajX2pjiMVDEGJqLtYg6HWJI3pYq6A0k6n9N/3oESrkHPsZE69/SpblXjWUizc0BjJ6EmI9p+xoVwOPl/8AO1ceN3YAvppkKyAfwMQjA/QzQMuGlTThOI8SzbYmSVEn12p3TEQ/NPMFrA2Gu3SeyqolmboAP36V5b4dw3EcRxnhoC1685ZifwzqWY9gK9bYjCpcEXFVx2YAj7GtcPgbdv8A2dtE/wB1QP0FNMTWkXy7yxh8HbRbSLmVFUuR5mIABYnuYqcrE0O8d5rt2I8MpcLSNHEAgqIMTGhJn0pN/Y0vo25+uYcYC+MVraZCsCZLH5QI1mYrzx8OOXr+Jx+GK2ma3buo9xiPKAhnU95G1el7WOsYhnsgpcKRnWMwE7b6GntmwqCEUKOygAfYU9E0VT8a+SkuWmx1ny3lyrcUf+qCQo0/rE79RvtUf8A8DiLd2+XQraKDU/1k6CPYE/bvVxY7BJeQ27qh0bcH71jB4K3ZQJaRUQbKogf9/WnvQvHspj4881ksuBTZYe4e56L9Br9qqvhEpct3YbKG1KgnbWKJfjBgHtcTvM+1wh1PoRp+kfSoPlri1y1dQWPnziDmPfft9apGdej0xyVzZZ4jZL2ZBSFdWGoMfnVKfFXhOIv8TxbKC62VtMf7UeFEd9Zq8eAct2MNcvX7Qh8Rla5B8uYDdR0kkn600584eP4LF3LSqt5rWrwAWFuWCk9RvHvUp9lv9TzFxLDi3dCqdRE+hr0d8NOOl+GWnvTKnwpjeNB/ia8123Jdifm9a9Xcq8ItWsBZsqJQ2lzT+IsJJPqSaq/REbpVPNOEvYriN7wLTuSyxEEAZREsCVH30qX4HyQty4ttrwd1IfE5NQva0G/qMRpsB6ion4g425bxN2xbu3hZTKPDDsF1UHYROp60WfBjDkYe9ciA1yB65QJ/M1kbhFguSMGlq5aayjrdYs8jXUyFB3AA0EVWPOPDmweMFsP/ACiPEVQfwk5QsehEfarxFUb8TeIjEY18mnggWwwO5Ek/SWI+lMDnw3FZ1BG0GB7U4xFhchPUCQfWobgLxbQDeCPtof0qRxN3Lauzr/LYj7R+ppAR1u6GO9OsMw1JqBwmI8o1/wBdv9etPsPd3Pft+tABIHjXSQdvt/mmnFb8AEDUmP3ptZxJ0HrTPjOOUhQhBIYTH1FAD/AYzzdRp9jT5+IC4ptrsQM5PQCDl/3jH0Emha9eKoSm5gfepbgYYAIfmYZfbMYiep11PWgC9+G4bw7SJvlUCRTmtbawAOwitqYhUqVKgBlxbHrYtPdeSqjYbnoB9apxT4jXGzJbtZs2QER5pAU+iz2q7blsMCGAIO4OophieD4ZlyPZtZSMoGVRv0Hb6VNTpcX4gFyNxa1hL1y1etiwtxl8O4TpGUZUY9JGoO2sdqs4Gqv5i4Q1lwl6LtgZ2tvcMks0BbTdwDGnbXSK7cvczvg8tvFa2DlVWLS9gkfJcG+TQwdSAKlVnTKqN/JFl0q52boZQykEESCNQQeoretDIZ47hli7retW3jq6qYHuRUdY4Nw8mEs4Yt2CoTQpzPxR7t0qSvhHMqLmPlymGuMBudDp22oftC4pJ8MhVAC3mEFQDq0KZBg9JqfIrxLBxHMOXGrh1KW7VtSbjNAnQQq9okf6FSeKsYbH2WttkvWidQG0ka9DpVXYjjFzEXAHXD3D8ou5RJUDRidTPv8AYUU/D7iFhEglluXCB5h5ZXZFaTO/XvQmJo2xXIHB8OM92zbQE7vcbXrGra+1d+KfEXBWEAtMbpiFCAhdBpLEQB7VE4rlPE8RxTviy1m0DCroSRrAXWF7k9zTz/yowhPme8f+ID9qrWJJFVW0xHEsWcgzXbrS0DRZ0JJ6KB19K9Bcv8KTCYe3YTZBE9ydSx9SSTXPgvA8PgkK2La2xuzdTHVmOp+tM+Kc5YWyrNmNzJGYWxmiep2ERrQBvxbmRbJdcjZlBgnKFmJEknb1qm7XBmaSL1m45JLAPqSdTqdDrVz80XVOBvuNjZYg+jLp+tU5wTBC5ds29hcuIs9YkTHbSaBnV+EDCrbDPmLrmYf0MSZX2EjXrrT3gAUYqw11lFpWzMzEBRlBYT03G1T3N3BmwuseJhSdM2ptk7CegnY/ShDyBwuUsp2JO3sPvSAsu9d4PimhjhWc+yn76VzxPKPCE8zi2g//ADMP/wB6rzE3LarpaR3kZQwn6x1jf6VKYa6LigXLY9NAI9RA0+lAEvxbD8Ht2nW3b8RypC5fEPmjTzzA1jrVYnl656Kw+36UbmxDEZpGhHfXv9RXdbazqRQAFXbDJBII7xqKf8JukMsRp1/ei5rSFdlNDOO4eLN0ZZCsM0fsKALy4XjBetJcH4lB+vUfenVCHw1xmbDsk/I0j0DCY+4P3ovpiFSpUqAFVZc+XHv3zZVzNh7d0ZQcwJHQxEDQ1ZV24FBYmAAST2A1mqu4LZ/i7wuNBGIulyPEgm0NjlGoIgKdRv2mot/Bpxr5+iX5UxVrF2r+ExXmvF2Z1bcgxlZP90RqPfrUNxnhRs3bouuVa8UtoVQFbikgZzJ0YZQGjqwPWrDtcAwy3FurZQXFEK3UT/3rvxLALeXKdCDmVoBKsNiP8UOdXY55PF9Fc8Ex9/ABWto17DMVVrSyxRyNRbYTJB3XYkxoasHhfGbOIWbTgnqp0dT2ZTqpqr71r+FupZvBk8Fs+hP803IGZemUFRpMwIOtZuIt1DlQveDKBibvlDS0QvmHUzOpgGoV+PRpXGq7QZ81cCw8G54bB7hys9sNIndoXY+tDy8tX7iOlhGS2ZJa4XDN/b5tddpiBUry1zQyjLfDm2pKG6QfIwOz9VUgiCdoMk70boQRI1Bq1ldmLTl4VJhFaw/ns2yxIRlu29FXWCBpJidR+9dcNwm7fJFuyRqQpBItqDMGDtHSNdtKtYoDuBWYp+IvI0w6EKoJkgAE94610phxTjFjDCb1xUHQHc+wGpqHTn3BEx4jfVGH6iqJGvxL4g1qwiqYztr6hRMfeKqv/wAQDRZYlbbXQbkdRIknvAoq+I3MFvENbFoki2GkxpJj/wDn86r6w3mnT3NIZb/Pl97lkYbD5cnlzeaCVADAAHdNtQfShXknDvbx9hWSWEsRvlVlMMT0g0dclImJwNsXkV8koMwnQbflpRJg8BbtCLaKg/tEUxAn8ROIObJs2rZeSpunfKqkNtvqY1qsbiMq3HRdLSl3JY6AkLA2AJJ0HoavXiHCbV7/AGiydpBIMdpBBiuHDeXsPYDhEB8QhnLnMWI2mZ2oAqXlrDZ7finVn29B2HapHEXEtkh3AMaDc6+g1oi514TYwuHv4gZ87SEUNChn00AjbU71Va4a9cDeCrXDBJUakRu49qQw5wuKDAsFAzRp+VR9+6MxAEU34bebw5UychKz3gkUwxOLyhWuZlzCQSjjN7eXWgCTv4nLbaJ2MR3rlxMBhazFiQDJgnoJ+lNOH4jxToDlB67kjr7VYfJfCLd5Xu3UDAHIhM7D5tjqJgfSgBv8KLJy33/CWVQehIkmPaRVgVxwuGS2oS2qoo2CiB9q7UxGKwzgCSYA3JrNV7x/jbXr10Lm8KyrEAgZHZCB5iTHzHb09amqwqIdM7c08Z8c+HaZ2tAEkW4/mkbgk/hUENl/H7bu+SeHAMbnkKovhqypkJLedpXpEge80N3MWYMS5OQX1ZRE3RPhsmhIVRlEHQGaKvh/i89pgVKyc8EzodNOoXQAT2O9Zy9rs1peM9BZSpUq2MCE5p4Tbv2WLQr2wXt3IEoy6zruNNR1qsne1eCveu3GN8gjIseHlGX5ToQZ2ERFWTz0T/A394yjNl3ySM8f8M1WmHxrxbZcOhZWC2gVc5R8wWJGac0yfWseU6eDcHlviglr4vXPNntrbuiVZsqgs0NGSG2IMSN614dxW5h7SNbxGQT4fhrLLmkmSr6BQsfLqaavnueIjWtbZNy1lGUCSMygfiUxoN/LUjbDHLL+Gt5SFRBJS8SCWI/DJE7zBjQCsk2bYgh4XzyTpeSQCwL2+mSJYodl17z6UT4/iAGGe9bIYBC4I10iZ/eqvwmJJ8JDdnN4iuoBDOZIy3O3ywG1ijDkPF6NZBlMviW9QYBJBQkGCQYPT5tq2im3jOfl40lqKh41j3e6WNzxQTOaTr94MfSs4LEBYnWNT6mf8D86u/iXJ2DvyXsqCfxJ5T+Whqs+d+X8FhbmS0bjORqucZU9TGpY9j71oYgxi7/ljTXr7aU0wx112qdw3CL+Myrh8MYkZnAITtMnQadATVk8L+GWDtA+JnvEgjzkACeoAA/OaANfhLj1uYRwv4LjA+x1Bo5oC4X8L8PYY/zrz25nw2Kx7EgCR+frRqbgUQIAAgfToKG8DDa9fC71tauBhIqJ4kni2tCQSZU+o7jSR6Vvy5ZKWypMkHU9ydSfTXpWa5NrCnH46CfxjP8AIsKDE3du8Kak/hlw9EwgcAF3LZmjUgEgD202qL545XxeLvK48yroqhgAASNYManrvsKLcDZGDwiLE+GgB9W6kntJ3rUgqTFJ4WLv21+Vbjj2Ekj2gGjX4lcBDYFHUwcMBAPVTCke+x+lB/iNcvXLjIc91y2UajzbAf1CPvVhc/8ACb2Iw4W02ikFl180EakDVgN4Ed+lIZVPAnhSNiAf3NXnwPDrbw9pU+UIsesiZ+tU9y/wxze8JYLsT00jYt3CgdDBq6cHY8O2iAkhVCydzAifyoEdqVKlTAwape6R/E37BVXK5tC7ICPFd9BPnILKCfWrpqpePFv/ABC6qXAjC4GBCSQMhZlJ9RI7EN6VNrUXxvGcXwWVme3bW6VC4l5aV8p/BEkw7Zddwpo75LtnLeZyGuG7lYxHyqsAjbTN0od5QRLtzEBYAuW2tKPDCgi2dHG+YHOep0APWiLktz4cN8xW25MASSCuwJ2CAfSplJNFXTehLSpUq0MjS7bDAqwBBEEHYg9KqbmHhz2cRcw6u4DMt2zJOUJBDqWndTqJ6CrboG+KNmEw9wAH+b4bZicuVwTrBGgy/nUWtRpxvKIG2FuloN3K13xUndZGoMnQ6iNex607cBPEVSCvmY20JJLMDqYBMZdh/wBZmOUuE4XEW7jtZtMfFbXRtNMoDDdQIA9KLcNgrdsZbaIg7KoA/Ks1xb3prXNnWFMcNZVtJDyVVnIgAFZAAzsNGknUfSjnkC0jXL923orRC5pyk6MsRoQyn3EVB8XQpduWwozKStsi2hOUlfMFn+YPlBHzSdNjRF8M8L4eHdcwaLhWQZGgn6fMTGsdzTicYuWtkL6GcNyPhhee9dDXnZi38yIBP9oAB+s0T0q2Oc0RAogAADYDQUg4mJEjpWxqssTntYm7N18zM3Q7b5Se0DrUXXiVM+RYmLsZ485UD21priOHMRpdJjaQP2AqvLmLe6iJ4jgMJjUgE6b7Mas/BWiltFJkhQD9qmWr+CqTj5GB4fcIVQwUDc/MT+gFOcJw/Jrnc9dYg/YU9rNUuOU9JdNmIrS9cVQSxAA3J2rpVcc1cbZ8YUM+DZMGOrkTJ9pgfWnTwUrWEjcewasWA1G7raP6xUjg+NWLpypcBb+kyD9jVY8Zdcha2ToJYHbTbX0/eorC4llt+M5bIB5RJEk9Z7VCs0/zReK2lmQBPeNfvXSqvwHP9ywhF1Tey5RrIYSoY6gGQCSNYOh3o65c42MXa8RUKCYgkHX6VpplhLUqVKmBiqzu8HLXr2OzsrrNtgsEEMWGbNE5hmG2wBXWKsxmgTQxgLSvaxIVlcOubymQCQfL6HQGPWkxp4cOUMMpus6zAtoAJMDMluYBHlPkgin/AALBW7N64lsZQoy5QNN/EnuTDjr+9NuT0yNdSDJAuFvwnxCSMvZew3iKdtdW3iyC2twqQmXoEYFpA28o32j1oBs35uxptYZ2S4LbmAjHXU9I66a0B4nmXFs6hrhUKdQABmyyZiNQY6VtzZxNsXfAQEohIVerHqd+tRd18hy59Y2IaVjp/aZ/SueuTvo3mOuycs824tjEqMzAA5Zgaa7aDWKIPiJYNzCIJGtxZJExKuBp7kULNwthZF0jKcyCQNTmaOo0+m+lGXOumCjc57IGsa51G/T3q43CHmoY8hY7OzqDI8Ky0xHmAKtJGhbQTERpRjQD8NHBa7DZgMwBk6gORJHRtNTpNH1aT6Iv2VvzNpi72WWLNaGTNBkL0B3nTbqNYin/AMMMS7fxWZsytdLLC5QB8uinVQYmPenXDsOL2PuPClbbl5jXMFFpRPQfOYHpNP8Alu0Eu30AIiNzM+ZzO3qKEOnoQ0qVYqiAE47zNiLGIuojWyojRlJKiBtBEn5t9NqGk4i+LxDW7vmzSudAoObKYBzELEEE69Ionu4W1ir1+5ZKgIyhrjKDmcDUL/aNNe9DPA1XPdki4FvjMCBqCMs9hBI/Kue6em8JYb3cO1iLW7BAbrnLAOpIUqToR9dKM+E81ILM3zlygS/QTpr1qL4xhVBdUUBECmBoJM6n0oH4znfD3baGW0Mf1DNr+n5VCbV9Da2S7hjLZAOdYb5dRr7V3FUvwDEkKzvJyhbSSdyAAxA9wdat/hjA2rcMG8q+YGZgVvF+TaMqjByxga1RnEeLvcxN57GS8ly4cqow8QScuUq3zSddNpq6OMT4F3LofDePeDVXcjcLe7jLbXEtt4UuXNkpcEDKuo8rST36VT7FPXZD8QtYy7Fi3h7iu8yHgHKNSB0GlOMeA1kJEXEyt4b+VjlIJWCJ6RV03WCjMYAAkk9B79BUFe4vgL5CO1p50GZdJ9GIj86nwK82C3/geIxBF2PCtBCbdqxlMuR/6j5iG17rRbyfwh8NYi4zs7HMQ5BK/wBsjeO9ZsXMJgiyC4lsscxVnnf0J0FTSNOo2q0Zs2pUqVMBVqEAmABO9bUqAG2DwFu1m8O2iZjLZQBJ7nvUPx/jDW7gtoUAys1zPvBUhQuu+aKIabYnAW7hBuIrEbZgDU0m10NZvZTaEghkYkg7oSSCOxHWndzh+IveJfyS3zNplUDrLGIMRoJn0q2GwFs6m2n2FbHBJkNvKMh3UaCslw58mr5SsxirjW0ttMBUMRvlZhBHTQLRlxyMRasIs5XuKWIgFVQFmJkaQQKkbfBLCiBbXedZP5kyKbcR4B4j22S9csqismS3lysGImQVO8VpM4ZutIzlnh3g3QQfI4YR/dCNPudf9CiTH3iqeX5jCqPU6flv7A1F8K4NetuTdxHipna4q5ApUtOmYHUAHtTjjHA0xLW2d7qm2SV8O4U3EGY300q8J015ewmRWOmrEAgASF8ubQD5jLH1JrGCtRiLjzIcsvtlCffXNUnYshFCqIVQAB6CmmA4NZsu720hrhLMSzNJOpiScvsIoAf0Nc98UazYC25z3TlEdF/EddtwPrRLXO/h1cQ6hoMiQDB7+hpNahp4yoMI+LtYcgplViQqgGekFtJ11PoMvenHDMJ4YVNJcNECMzdd94/WKsm9wS0xzAFG7oxBMxv0Ow6dKQ4HaIYMC+aJLHUR/TEZe+ka1jXFrNFyYV7igHBDhidAd502npXGzyriB5nVktOCuaCzqNxKjUAzuduoqycLwW3bbP5mYbZ2LR7evrUjFKeD+mN8v0VGODXtERbrBSIuC0xB99BDD7VYvLOFe3ZhxlJJOU7gba+ukmpes1pHGpZFW69mrrIIOx0NR3BOB2MIpWwmQEydSSfqeg6CpOsVoQAHxJ5iCNbwg/FDOZIA/pU9InU69BQW5YefUoQCPJ0JIByzmCkgiY039auDE8AsXLxvPbDXCnhknbL7bT601s8o4VQB4QMMWk7mehP4l9DUudLVYuin7Dl4bzHXzjK7axJkgGTAJ9ulE/A+ermGVEeyXs/hc5gQBuF0hoMQPWOlGl7kvCsWOUiYgAnyx1XtO36VKX+D2Xs+C1tTbiMvb1BGoPrvQkHl9jrDXg6K66hgCPY611rSxaCKFUQAAAB0A0it6ogVKlSoAVKlSoAVKlSoAVKlSoAVKlSoAVKlSoAVKlSoAVKlSoAVKlSoAVKlSoAVKlSoAVKlSoAVKlSoAVKlSo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pitara.com/wordpress/wp-content/uploads/2002/09/animals-z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517445"/>
            <a:ext cx="7757160" cy="58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" y="4191000"/>
            <a:ext cx="1899211" cy="2071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07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826" y="2155739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762000"/>
            <a:ext cx="24384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497" y="3145373"/>
            <a:ext cx="6418812" cy="523220"/>
          </a:xfrm>
          <a:prstGeom prst="rect">
            <a:avLst/>
          </a:prstGeom>
          <a:solidFill>
            <a:srgbClr val="CC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জীবজগতের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শ্রেণিবিন্যাস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9829" y="4130564"/>
            <a:ext cx="75045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বৈশিষ্ট্য অনুযায়ী সুপার কিংডম ১ মনেরা রাজ্য ও ২ প্রোটিষ্টা রাজ্য সনাক্ত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2"/>
          <a:stretch/>
        </p:blipFill>
        <p:spPr bwMode="auto">
          <a:xfrm>
            <a:off x="2630488" y="1219200"/>
            <a:ext cx="4191000" cy="45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80999"/>
            <a:ext cx="5791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48" y="5961179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7213" y="380999"/>
            <a:ext cx="671717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ক্যারোলাস লিনিয়াসের সময়কাল থেকে বিংশ শতাব্দীর সময়কাল পর্যন্ত জীবজগতকে কয়টি রাজ্যে ভাগ করা হত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33642" y="1595499"/>
            <a:ext cx="5921822" cy="4298115"/>
            <a:chOff x="990600" y="1596569"/>
            <a:chExt cx="5921822" cy="4298115"/>
          </a:xfrm>
        </p:grpSpPr>
        <p:pic>
          <p:nvPicPr>
            <p:cNvPr id="6" name="Picture 2" descr="C:\Users\User\Desktop\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42"/>
            <a:stretch/>
          </p:blipFill>
          <p:spPr bwMode="auto">
            <a:xfrm>
              <a:off x="3098982" y="1596569"/>
              <a:ext cx="1883045" cy="173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User\Desktop\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490" y="4156268"/>
              <a:ext cx="2229932" cy="173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sparticl.org/assets/uploads/images/resource-images/5313-croppe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156268"/>
              <a:ext cx="2229932" cy="173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2586990" y="3332846"/>
              <a:ext cx="290703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94020" y="3332846"/>
              <a:ext cx="0" cy="823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86990" y="3370946"/>
              <a:ext cx="0" cy="7853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448882" y="5939334"/>
            <a:ext cx="158115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প্রাণিজগত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5069" y="6024531"/>
            <a:ext cx="166153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উদ্ভিদজগত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2922" y="5893614"/>
            <a:ext cx="2708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ক্যারোলাস লিনিয়াস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60" y="5902196"/>
            <a:ext cx="49313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26" grpId="0" animBg="1"/>
      <p:bldP spid="26" grpId="1" animBg="1"/>
      <p:bldP spid="29" grpId="0" animBg="1"/>
      <p:bldP spid="29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8790" r="12785" b="7420"/>
          <a:stretch/>
        </p:blipFill>
        <p:spPr bwMode="auto">
          <a:xfrm>
            <a:off x="2251710" y="1458218"/>
            <a:ext cx="4447856" cy="44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6390" y="565665"/>
            <a:ext cx="6179820" cy="5847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তোমরা বলতে পারবে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381000"/>
            <a:ext cx="8084820" cy="954107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আর এইচ হুইটটেকার ১৯৬৯ সালে  জীবজগতকে কয়টি রাজ্যে ভাগ করার প্রস্তাব করেন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663" y="6048047"/>
            <a:ext cx="257795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আর এইচ হুইটটেকার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768134" y="5714998"/>
            <a:ext cx="1676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smtClean="0">
                <a:latin typeface="NikoshBAN" pitchFamily="2" charset="0"/>
                <a:cs typeface="NikoshBAN" pitchFamily="2" charset="0"/>
              </a:rPr>
              <a:t>৫টি রাজ্যে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22838" y="430924"/>
            <a:ext cx="6705600" cy="5847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এইচ হুইটটেকার কেন এই প্রস্তাব করেন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75" y="1795908"/>
            <a:ext cx="5528718" cy="39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352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অ্যানিমালিয়া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834" y="4114800"/>
            <a:ext cx="106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5166" y="525333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মনেরা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3999" y="5253333"/>
            <a:ext cx="95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প্রোটিষ্টা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6563" y="4315152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প্লান্টি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4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114800" cy="43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5120" y="370641"/>
            <a:ext cx="3200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মানুষটি কে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6120" y="5638800"/>
            <a:ext cx="2590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মারগুলিস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s://classconnection.s3.amazonaws.com/247/flashcards/1785247/png/5_kingdom_classifier-141F31D29724E1D5A7D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1" b="98549" l="16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440" y="1127760"/>
            <a:ext cx="5017320" cy="4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12670" y="421243"/>
            <a:ext cx="6318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মারগুলিস জীবজগতকে কিভাবে ভাগ করেছেন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7390" y="4327000"/>
            <a:ext cx="168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কিংডম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প্রোক্যারিওটা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828800" y="4201180"/>
            <a:ext cx="56426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88280" y="1108978"/>
            <a:ext cx="168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কিংডম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ইউক্যারিওটা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105055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84120" y="2063085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প্লান্টি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7180" y="1447800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79570" y="1362045"/>
            <a:ext cx="78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8360" y="2133600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36920" y="2105055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এনিমালিয়া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7660" y="3181792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14800" y="3111936"/>
            <a:ext cx="84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প্রোটিস্টা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9080" y="4571405"/>
            <a:ext cx="100584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87190" y="4485650"/>
            <a:ext cx="77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মনেরা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/>
      <p:bldP spid="15" grpId="0"/>
      <p:bldP spid="10" grpId="0" animBg="1"/>
      <p:bldP spid="17" grpId="0"/>
      <p:bldP spid="9" grpId="0" animBg="1"/>
      <p:bldP spid="20" grpId="0"/>
      <p:bldP spid="6" grpId="0" animBg="1"/>
      <p:bldP spid="23" grpId="0"/>
      <p:bldP spid="7" grpId="0" animBg="1"/>
      <p:bldP spid="26" grpId="0"/>
      <p:bldP spid="8" grpId="0" animBg="1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t="8790" r="10754" b="12639"/>
          <a:stretch/>
        </p:blipFill>
        <p:spPr bwMode="auto">
          <a:xfrm>
            <a:off x="836932" y="1478370"/>
            <a:ext cx="2515868" cy="23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1385848"/>
            <a:ext cx="243966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441960"/>
            <a:ext cx="202692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9376" y="4495800"/>
            <a:ext cx="643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চিত্রের বিজ্ঞানীদের শ্রেণিবিভাগের তুলনা কর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849</Words>
  <Application>Microsoft Office PowerPoint</Application>
  <PresentationFormat>On-screen Show (4:3)</PresentationFormat>
  <Paragraphs>154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living organism</dc:title>
  <dc:subject>BIology,9-10</dc:subject>
  <dc:creator>Afroza nasreen sultana</dc:creator>
  <cp:lastModifiedBy>HP</cp:lastModifiedBy>
  <cp:revision>46</cp:revision>
  <dcterms:created xsi:type="dcterms:W3CDTF">2006-08-16T00:00:00Z</dcterms:created>
  <dcterms:modified xsi:type="dcterms:W3CDTF">2016-08-10T02:08:46Z</dcterms:modified>
</cp:coreProperties>
</file>